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9" r:id="rId4"/>
    <p:sldId id="260" r:id="rId5"/>
    <p:sldId id="261" r:id="rId6"/>
    <p:sldId id="262" r:id="rId7"/>
    <p:sldId id="263" r:id="rId8"/>
    <p:sldId id="264" r:id="rId9"/>
    <p:sldId id="265"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56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ED235C-C2A1-49D1-9E1B-0DBA48C00595}" type="datetimeFigureOut">
              <a:rPr lang="en-US" smtClean="0"/>
              <a:pPr/>
              <a:t>3/10/2011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942ED3-8F6E-4A94-9EC2-D099F3AA76C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942ED3-8F6E-4A94-9EC2-D099F3AA76C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942ED3-8F6E-4A94-9EC2-D099F3AA76C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942ED3-8F6E-4A94-9EC2-D099F3AA76C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942ED3-8F6E-4A94-9EC2-D099F3AA76C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942ED3-8F6E-4A94-9EC2-D099F3AA76C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942ED3-8F6E-4A94-9EC2-D099F3AA76C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942ED3-8F6E-4A94-9EC2-D099F3AA76C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942ED3-8F6E-4A94-9EC2-D099F3AA76C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942ED3-8F6E-4A94-9EC2-D099F3AA76C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942ED3-8F6E-4A94-9EC2-D099F3AA76C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942ED3-8F6E-4A94-9EC2-D099F3AA76C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3A06EF40-55B6-45B6-B3F2-F3037AAD5A1E}" type="datetime1">
              <a:rPr lang="en-US" smtClean="0"/>
              <a:pPr/>
              <a:t>3/10/2011</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4D40DFCC-BB3A-48F5-855A-1C1279A74F01}"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82E7A8F-8BFB-4297-B1D6-ED1DB18A8A00}" type="datetime1">
              <a:rPr lang="en-US" smtClean="0"/>
              <a:pPr/>
              <a:t>3/10/2011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D40DFCC-BB3A-48F5-855A-1C1279A74F0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91CAF05-B3FA-4555-BFF3-C597987AB592}" type="datetime1">
              <a:rPr lang="en-US" smtClean="0"/>
              <a:pPr/>
              <a:t>3/10/2011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D40DFCC-BB3A-48F5-855A-1C1279A74F0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C6F554-514E-47D1-879D-B0E70F27DBDF}" type="datetime1">
              <a:rPr lang="en-US" smtClean="0"/>
              <a:pPr/>
              <a:t>3/10/2011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D40DFCC-BB3A-48F5-855A-1C1279A74F0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69A512E-4C89-472F-8B9A-A61696FB1B31}" type="datetime1">
              <a:rPr lang="en-US" smtClean="0"/>
              <a:pPr/>
              <a:t>3/10/2011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D40DFCC-BB3A-48F5-855A-1C1279A74F01}"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39452C7-189B-4928-888D-E908FD03FB63}" type="datetime1">
              <a:rPr lang="en-US" smtClean="0"/>
              <a:pPr/>
              <a:t>3/10/2011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D40DFCC-BB3A-48F5-855A-1C1279A74F0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E130F5D-1076-4FC1-BE1A-716176951A61}" type="datetime1">
              <a:rPr lang="en-US" smtClean="0"/>
              <a:pPr/>
              <a:t>3/10/2011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4D40DFCC-BB3A-48F5-855A-1C1279A74F01}"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B2BC7263-AA1F-4313-81A9-D1383D6C766C}" type="datetime1">
              <a:rPr lang="en-US" smtClean="0"/>
              <a:pPr/>
              <a:t>3/10/2011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4D40DFCC-BB3A-48F5-855A-1C1279A74F0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8B52D41-38B9-4C5F-AA7F-F444711802EC}" type="datetime1">
              <a:rPr lang="en-US" smtClean="0"/>
              <a:pPr/>
              <a:t>3/10/2011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4D40DFCC-BB3A-48F5-855A-1C1279A74F0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898CA0F-63F0-44C2-B635-C4CF46278B8C}" type="datetime1">
              <a:rPr lang="en-US" smtClean="0"/>
              <a:pPr/>
              <a:t>3/10/2011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D40DFCC-BB3A-48F5-855A-1C1279A74F0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1495F569-B23A-426F-B90E-9FA65825B0F2}" type="datetime1">
              <a:rPr lang="en-US" smtClean="0"/>
              <a:pPr/>
              <a:t>3/10/2011</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4D40DFCC-BB3A-48F5-855A-1C1279A74F0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8C122C46-7557-4B81-8F14-D1D86D87360D}" type="datetime1">
              <a:rPr lang="en-US" smtClean="0"/>
              <a:pPr/>
              <a:t>3/10/2011</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4D40DFCC-BB3A-48F5-855A-1C1279A74F01}"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www.britishcouncil.org/new/"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FOREIGN LANGUAGE ACQUISITION </a:t>
            </a:r>
            <a:br>
              <a:rPr lang="en-US" dirty="0" smtClean="0"/>
            </a:br>
            <a:r>
              <a:rPr lang="en-US" sz="1800" dirty="0" smtClean="0"/>
              <a:t>BY THE ADULT LEARNER</a:t>
            </a:r>
            <a:endParaRPr lang="en-US" sz="1800" dirty="0"/>
          </a:p>
        </p:txBody>
      </p:sp>
      <p:sp>
        <p:nvSpPr>
          <p:cNvPr id="3" name="Subtitle 2"/>
          <p:cNvSpPr>
            <a:spLocks noGrp="1"/>
          </p:cNvSpPr>
          <p:nvPr>
            <p:ph type="subTitle" idx="1"/>
          </p:nvPr>
        </p:nvSpPr>
        <p:spPr>
          <a:xfrm>
            <a:off x="1066800" y="5181600"/>
            <a:ext cx="5486400" cy="1508760"/>
          </a:xfrm>
        </p:spPr>
        <p:txBody>
          <a:bodyPr/>
          <a:lstStyle/>
          <a:p>
            <a:r>
              <a:rPr lang="en-US" dirty="0" smtClean="0"/>
              <a:t>ADRIANE DUTRA</a:t>
            </a:r>
          </a:p>
          <a:p>
            <a:endParaRPr lang="en-US" dirty="0"/>
          </a:p>
        </p:txBody>
      </p:sp>
      <p:sp>
        <p:nvSpPr>
          <p:cNvPr id="4" name="Action Button: Forward or Next 3">
            <a:hlinkClick r:id="" action="ppaction://hlinkshowjump?jump=nextslide" highlightClick="1">
              <a:snd r:embed="rId3" name="arrow.wav"/>
            </a:hlinkClick>
          </p:cNvPr>
          <p:cNvSpPr/>
          <p:nvPr/>
        </p:nvSpPr>
        <p:spPr>
          <a:xfrm>
            <a:off x="4343400" y="5943600"/>
            <a:ext cx="838200" cy="6096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706902" y="1351672"/>
            <a:ext cx="8056098" cy="4515728"/>
          </a:xfrm>
        </p:spPr>
        <p:txBody>
          <a:bodyPr>
            <a:normAutofit lnSpcReduction="10000"/>
          </a:bodyPr>
          <a:lstStyle/>
          <a:p>
            <a:pPr algn="just"/>
            <a:r>
              <a:rPr lang="en-US" dirty="0" smtClean="0"/>
              <a:t>The conclusion to this paper is that as far as foreign language acquisition is concerned there is neither a </a:t>
            </a:r>
            <a:r>
              <a:rPr lang="en-US" i="1" dirty="0" smtClean="0"/>
              <a:t>critical period</a:t>
            </a:r>
            <a:r>
              <a:rPr lang="en-US" dirty="0" smtClean="0"/>
              <a:t> nor any kind of organic constraint or willingness to language learning particular to an age or a period in life, nor there is any method of learning that leads adult language students to function in a different way children and teenagers do when they are performing the same action. What evidence reveals is that there is a number of idiosyncrasies related to each and every learner which possibly affect and effect the process of language acquisition in the same way they would in the process of learning to play a musical instrument, or to paint a picture. Mature students, in some aspects, do seem to have unquestionable advantages, but in other aspects, they seem as well to have disadvantages.  These peculiarities become visible as a result  of many variables that surface with age, personality and background - they include the extent of what one knows, approaches students make use of to progress, and how eager one is  to attempt, make mistakes and  feel embarrassed but continue focused on his/her objectives.</a:t>
            </a:r>
          </a:p>
          <a:p>
            <a:pPr algn="just"/>
            <a:endParaRPr lang="en-US" dirty="0"/>
          </a:p>
        </p:txBody>
      </p:sp>
      <p:sp>
        <p:nvSpPr>
          <p:cNvPr id="3" name="Title 2"/>
          <p:cNvSpPr>
            <a:spLocks noGrp="1"/>
          </p:cNvSpPr>
          <p:nvPr>
            <p:ph type="title"/>
          </p:nvPr>
        </p:nvSpPr>
        <p:spPr/>
        <p:txBody>
          <a:bodyPr/>
          <a:lstStyle/>
          <a:p>
            <a:r>
              <a:rPr lang="en-US" dirty="0" smtClean="0"/>
              <a:t>FINAL THOUGHTS:</a:t>
            </a:r>
            <a:endParaRPr lang="en-US" dirty="0"/>
          </a:p>
        </p:txBody>
      </p:sp>
      <p:sp>
        <p:nvSpPr>
          <p:cNvPr id="4" name="Footer Placeholder 3"/>
          <p:cNvSpPr>
            <a:spLocks noGrp="1"/>
          </p:cNvSpPr>
          <p:nvPr>
            <p:ph type="ftr" sz="quarter" idx="11"/>
          </p:nvPr>
        </p:nvSpPr>
        <p:spPr/>
        <p:txBody>
          <a:bodyPr/>
          <a:lstStyle/>
          <a:p>
            <a:r>
              <a:rPr lang="en-US" sz="4000" dirty="0" smtClean="0"/>
              <a:t>9</a:t>
            </a:r>
            <a:endParaRPr lang="en-US" sz="4000" dirty="0"/>
          </a:p>
        </p:txBody>
      </p:sp>
      <p:sp>
        <p:nvSpPr>
          <p:cNvPr id="5" name="Action Button: Back or Previous 4">
            <a:hlinkClick r:id="" action="ppaction://hlinkshowjump?jump=previousslide" highlightClick="1">
              <a:snd r:embed="rId3" name="arrow.wav"/>
            </a:hlinkClick>
          </p:cNvPr>
          <p:cNvSpPr/>
          <p:nvPr/>
        </p:nvSpPr>
        <p:spPr>
          <a:xfrm>
            <a:off x="3352800" y="5943600"/>
            <a:ext cx="838200" cy="609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a:snd r:embed="rId3" name="arrow.wav"/>
            </a:hlinkClick>
          </p:cNvPr>
          <p:cNvSpPr/>
          <p:nvPr/>
        </p:nvSpPr>
        <p:spPr>
          <a:xfrm>
            <a:off x="4343400" y="5943600"/>
            <a:ext cx="838200" cy="6096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533400"/>
            <a:ext cx="7315200" cy="5355312"/>
          </a:xfrm>
          <a:prstGeom prst="rect">
            <a:avLst/>
          </a:prstGeom>
          <a:noFill/>
        </p:spPr>
        <p:txBody>
          <a:bodyPr wrap="square" rtlCol="0">
            <a:spAutoFit/>
          </a:bodyPr>
          <a:lstStyle/>
          <a:p>
            <a:r>
              <a:rPr lang="en-US" dirty="0" smtClean="0"/>
              <a:t>REFERENCES</a:t>
            </a:r>
          </a:p>
          <a:p>
            <a:r>
              <a:rPr lang="en-US" dirty="0" smtClean="0"/>
              <a:t># Merriam &amp; </a:t>
            </a:r>
            <a:r>
              <a:rPr lang="en-US" dirty="0" err="1" smtClean="0"/>
              <a:t>Caffarella</a:t>
            </a:r>
            <a:r>
              <a:rPr lang="en-US" dirty="0" smtClean="0"/>
              <a:t> (2002). </a:t>
            </a:r>
            <a:r>
              <a:rPr lang="en-US" i="1" dirty="0" smtClean="0"/>
              <a:t>Learning in Adulthood</a:t>
            </a:r>
            <a:r>
              <a:rPr lang="en-US" dirty="0" smtClean="0"/>
              <a:t>. 2</a:t>
            </a:r>
            <a:r>
              <a:rPr lang="en-US" baseline="30000" dirty="0" smtClean="0"/>
              <a:t>nd</a:t>
            </a:r>
            <a:r>
              <a:rPr lang="en-US" dirty="0" smtClean="0"/>
              <a:t> Edition </a:t>
            </a:r>
          </a:p>
          <a:p>
            <a:r>
              <a:rPr lang="en-US" dirty="0" smtClean="0"/>
              <a:t> </a:t>
            </a:r>
          </a:p>
          <a:p>
            <a:r>
              <a:rPr lang="en-US" dirty="0" smtClean="0"/>
              <a:t># Wolf, M. (2005). Adulthood. 4</a:t>
            </a:r>
            <a:r>
              <a:rPr lang="en-US" baseline="30000" dirty="0" smtClean="0"/>
              <a:t>th</a:t>
            </a:r>
            <a:r>
              <a:rPr lang="en-US" dirty="0" smtClean="0"/>
              <a:t> Edition </a:t>
            </a:r>
          </a:p>
          <a:p>
            <a:r>
              <a:rPr lang="en-US" dirty="0" smtClean="0"/>
              <a:t> </a:t>
            </a:r>
          </a:p>
          <a:p>
            <a:r>
              <a:rPr lang="en-US" dirty="0" smtClean="0"/>
              <a:t>#Simonson, M., </a:t>
            </a:r>
            <a:r>
              <a:rPr lang="en-US" dirty="0" err="1" smtClean="0"/>
              <a:t>Samldino</a:t>
            </a:r>
            <a:r>
              <a:rPr lang="en-US" dirty="0" smtClean="0"/>
              <a:t>, S., Albright, M., </a:t>
            </a:r>
            <a:r>
              <a:rPr lang="en-US" dirty="0" err="1" smtClean="0"/>
              <a:t>Zvacek</a:t>
            </a:r>
            <a:r>
              <a:rPr lang="en-US" dirty="0" smtClean="0"/>
              <a:t>, S., (2009). </a:t>
            </a:r>
            <a:r>
              <a:rPr lang="en-US" i="1" dirty="0" smtClean="0"/>
              <a:t>Teaching and Learning at a Distance. Foundations of Distance Education.</a:t>
            </a:r>
            <a:r>
              <a:rPr lang="en-US" dirty="0" smtClean="0"/>
              <a:t> 4</a:t>
            </a:r>
            <a:r>
              <a:rPr lang="en-US" baseline="30000" dirty="0" smtClean="0"/>
              <a:t>th</a:t>
            </a:r>
            <a:r>
              <a:rPr lang="en-US" dirty="0" smtClean="0"/>
              <a:t> Edition. </a:t>
            </a:r>
          </a:p>
          <a:p>
            <a:r>
              <a:rPr lang="en-US" dirty="0" smtClean="0"/>
              <a:t> </a:t>
            </a:r>
          </a:p>
          <a:p>
            <a:r>
              <a:rPr lang="en-US" dirty="0" smtClean="0"/>
              <a:t># </a:t>
            </a:r>
            <a:r>
              <a:rPr lang="en-US" dirty="0" err="1" smtClean="0"/>
              <a:t>Cervero</a:t>
            </a:r>
            <a:r>
              <a:rPr lang="en-US" dirty="0" smtClean="0"/>
              <a:t>, Courtenay, Merriam (2006). </a:t>
            </a:r>
            <a:r>
              <a:rPr lang="en-US" i="1" dirty="0" smtClean="0"/>
              <a:t>Global Issues in Adult Education</a:t>
            </a:r>
            <a:r>
              <a:rPr lang="en-US" dirty="0" smtClean="0"/>
              <a:t>. 1</a:t>
            </a:r>
            <a:r>
              <a:rPr lang="en-US" baseline="30000" dirty="0" smtClean="0"/>
              <a:t>st</a:t>
            </a:r>
            <a:r>
              <a:rPr lang="en-US" dirty="0" smtClean="0"/>
              <a:t> Edition. </a:t>
            </a:r>
          </a:p>
          <a:p>
            <a:r>
              <a:rPr lang="en-US" dirty="0" smtClean="0"/>
              <a:t> </a:t>
            </a:r>
          </a:p>
          <a:p>
            <a:r>
              <a:rPr lang="en-US" dirty="0" smtClean="0"/>
              <a:t># Swain, M., Cummins, J., Allen, P., Harley, B. (1996). </a:t>
            </a:r>
            <a:r>
              <a:rPr lang="en-US" i="1" dirty="0" smtClean="0"/>
              <a:t>The Development of Second Language Proficiency.</a:t>
            </a:r>
            <a:r>
              <a:rPr lang="en-US" dirty="0" smtClean="0"/>
              <a:t> 4</a:t>
            </a:r>
            <a:r>
              <a:rPr lang="en-US" baseline="30000" dirty="0" smtClean="0"/>
              <a:t>th</a:t>
            </a:r>
            <a:r>
              <a:rPr lang="en-US" dirty="0" smtClean="0"/>
              <a:t> Edition. </a:t>
            </a:r>
          </a:p>
          <a:p>
            <a:r>
              <a:rPr lang="en-US" dirty="0" smtClean="0"/>
              <a:t> </a:t>
            </a:r>
          </a:p>
          <a:p>
            <a:r>
              <a:rPr lang="en-US" dirty="0" smtClean="0"/>
              <a:t> </a:t>
            </a:r>
          </a:p>
          <a:p>
            <a:r>
              <a:rPr lang="en-US" dirty="0" smtClean="0"/>
              <a:t># British Council www site: </a:t>
            </a:r>
            <a:r>
              <a:rPr lang="en-US" u="sng" dirty="0" smtClean="0">
                <a:hlinkClick r:id="rId3"/>
              </a:rPr>
              <a:t>http://www.britishcouncil.org/new/</a:t>
            </a:r>
            <a:endParaRPr lang="en-US" dirty="0" smtClean="0"/>
          </a:p>
          <a:p>
            <a:r>
              <a:rPr lang="en-US" dirty="0" smtClean="0"/>
              <a:t> </a:t>
            </a:r>
          </a:p>
          <a:p>
            <a:r>
              <a:rPr lang="en-US" dirty="0" smtClean="0"/>
              <a:t> </a:t>
            </a:r>
          </a:p>
          <a:p>
            <a:endParaRPr lang="en-US" dirty="0"/>
          </a:p>
        </p:txBody>
      </p:sp>
      <p:sp>
        <p:nvSpPr>
          <p:cNvPr id="3" name="Footer Placeholder 2"/>
          <p:cNvSpPr>
            <a:spLocks noGrp="1"/>
          </p:cNvSpPr>
          <p:nvPr>
            <p:ph type="ftr" sz="quarter" idx="11"/>
          </p:nvPr>
        </p:nvSpPr>
        <p:spPr/>
        <p:txBody>
          <a:bodyPr/>
          <a:lstStyle/>
          <a:p>
            <a:r>
              <a:rPr lang="en-US" sz="4000" dirty="0" smtClean="0"/>
              <a:t>10</a:t>
            </a:r>
            <a:endParaRPr lang="en-US" sz="4000" dirty="0"/>
          </a:p>
        </p:txBody>
      </p:sp>
      <p:sp>
        <p:nvSpPr>
          <p:cNvPr id="4" name="Action Button: Back or Previous 3">
            <a:hlinkClick r:id="" action="ppaction://hlinkshowjump?jump=previousslide" highlightClick="1">
              <a:snd r:embed="rId4" name="arrow.wav"/>
            </a:hlinkClick>
          </p:cNvPr>
          <p:cNvSpPr/>
          <p:nvPr/>
        </p:nvSpPr>
        <p:spPr>
          <a:xfrm>
            <a:off x="3352800" y="5943600"/>
            <a:ext cx="838200" cy="609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Home 5">
            <a:hlinkClick r:id="" action="ppaction://hlinkshowjump?jump=firstslide" highlightClick="1">
              <a:snd r:embed="rId4" name="arrow.wav"/>
            </a:hlinkClick>
          </p:cNvPr>
          <p:cNvSpPr/>
          <p:nvPr/>
        </p:nvSpPr>
        <p:spPr>
          <a:xfrm>
            <a:off x="4267200" y="5943600"/>
            <a:ext cx="838200" cy="6096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57200" y="1981200"/>
            <a:ext cx="7315200" cy="3733800"/>
          </a:xfrm>
        </p:spPr>
        <p:txBody>
          <a:bodyPr>
            <a:normAutofit/>
          </a:bodyPr>
          <a:lstStyle/>
          <a:p>
            <a:pPr algn="just">
              <a:buFont typeface="Wingdings" pitchFamily="2" charset="2"/>
              <a:buChar char="§"/>
            </a:pPr>
            <a:r>
              <a:rPr lang="en-US" dirty="0" smtClean="0"/>
              <a:t> The British council estimates that over 1 billion people are at the present moment learning English language alone worldwide. This number is  quadrupled  if learners  of Spanish, French, German, Italian and Portuguese is added.  It is estimated that ¾ of these learners are adults.  It is an ever growing necessity/market. </a:t>
            </a:r>
          </a:p>
          <a:p>
            <a:pPr algn="just"/>
            <a:endParaRPr lang="en-US" dirty="0" smtClean="0"/>
          </a:p>
          <a:p>
            <a:pPr algn="just">
              <a:buFont typeface="Wingdings" pitchFamily="2" charset="2"/>
              <a:buChar char="§"/>
            </a:pPr>
            <a:r>
              <a:rPr lang="en-US" dirty="0" smtClean="0"/>
              <a:t> Most  approaches  applied to the teaching and learning of a second language were based on the principles   of pedagogy, which, in many aspects, do not relate  to the characteristics of the  adult learner. </a:t>
            </a:r>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a:p>
        </p:txBody>
      </p:sp>
      <p:sp>
        <p:nvSpPr>
          <p:cNvPr id="3" name="Title 2"/>
          <p:cNvSpPr>
            <a:spLocks noGrp="1"/>
          </p:cNvSpPr>
          <p:nvPr>
            <p:ph type="title"/>
          </p:nvPr>
        </p:nvSpPr>
        <p:spPr/>
        <p:txBody>
          <a:bodyPr/>
          <a:lstStyle/>
          <a:p>
            <a:r>
              <a:rPr lang="en-US" dirty="0" smtClean="0"/>
              <a:t>WHY TALK ABOUT SECOND LANGUAGE ACQUISITION?</a:t>
            </a:r>
            <a:endParaRPr lang="en-US" dirty="0"/>
          </a:p>
        </p:txBody>
      </p:sp>
      <p:sp>
        <p:nvSpPr>
          <p:cNvPr id="4" name="Footer Placeholder 3"/>
          <p:cNvSpPr>
            <a:spLocks noGrp="1"/>
          </p:cNvSpPr>
          <p:nvPr>
            <p:ph type="ftr" sz="quarter" idx="11"/>
          </p:nvPr>
        </p:nvSpPr>
        <p:spPr/>
        <p:txBody>
          <a:bodyPr/>
          <a:lstStyle/>
          <a:p>
            <a:r>
              <a:rPr lang="en-US" sz="4000" dirty="0" smtClean="0"/>
              <a:t>1</a:t>
            </a:r>
            <a:endParaRPr lang="en-US" sz="4000" dirty="0"/>
          </a:p>
        </p:txBody>
      </p:sp>
      <p:sp>
        <p:nvSpPr>
          <p:cNvPr id="5" name="Action Button: Back or Previous 4">
            <a:hlinkClick r:id="" action="ppaction://hlinkshowjump?jump=previousslide" highlightClick="1">
              <a:snd r:embed="rId3" name="arrow.wav"/>
            </a:hlinkClick>
          </p:cNvPr>
          <p:cNvSpPr/>
          <p:nvPr/>
        </p:nvSpPr>
        <p:spPr>
          <a:xfrm>
            <a:off x="3352800" y="5943600"/>
            <a:ext cx="838200" cy="609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a:snd r:embed="rId3" name="arrow.wav"/>
            </a:hlinkClick>
          </p:cNvPr>
          <p:cNvSpPr/>
          <p:nvPr/>
        </p:nvSpPr>
        <p:spPr>
          <a:xfrm>
            <a:off x="4343400" y="5943600"/>
            <a:ext cx="838200" cy="6096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POINTS</a:t>
            </a:r>
            <a:endParaRPr lang="en-US" dirty="0"/>
          </a:p>
        </p:txBody>
      </p:sp>
      <p:sp>
        <p:nvSpPr>
          <p:cNvPr id="3" name="Content Placeholder 2"/>
          <p:cNvSpPr>
            <a:spLocks noGrp="1"/>
          </p:cNvSpPr>
          <p:nvPr>
            <p:ph idx="1"/>
          </p:nvPr>
        </p:nvSpPr>
        <p:spPr/>
        <p:txBody>
          <a:bodyPr>
            <a:normAutofit fontScale="62500" lnSpcReduction="20000"/>
          </a:bodyPr>
          <a:lstStyle/>
          <a:p>
            <a:pPr algn="just"/>
            <a:r>
              <a:rPr lang="en-US" dirty="0" smtClean="0"/>
              <a:t>Wilder Penfield and Lamar Roberts started the discussion about  the theory of superiority of children over adults in regards to second-language acquisition. They launched the today wide known popular belief that there is a time in our lives in which second language acquisition would be favored. Such moment would start in early childhood and terminate with the end of adolescence. </a:t>
            </a:r>
          </a:p>
          <a:p>
            <a:pPr algn="just"/>
            <a:r>
              <a:rPr lang="en-US" dirty="0" smtClean="0"/>
              <a:t>However, children do not demonstrate such dexterity when learning their first language. Much on the contrary, besides all encouragement, persuasion for the part children’s surroundings and extreme necessity, for they long to speak and so communicate with the world around them, their learning is an laborious process, takes both time and a lot of practice. </a:t>
            </a:r>
          </a:p>
          <a:p>
            <a:pPr algn="just"/>
            <a:r>
              <a:rPr lang="en-US" smtClean="0"/>
              <a:t>When </a:t>
            </a:r>
            <a:r>
              <a:rPr lang="en-US" dirty="0" smtClean="0"/>
              <a:t>it comes to the acquisition of their second language, it is believed that they do it a lot faster than adults under apparently the same circumstances.  But are they indeed under the very same circumstances? </a:t>
            </a:r>
          </a:p>
          <a:p>
            <a:endParaRPr lang="en-US" dirty="0"/>
          </a:p>
        </p:txBody>
      </p:sp>
      <p:sp>
        <p:nvSpPr>
          <p:cNvPr id="4" name="Footer Placeholder 3"/>
          <p:cNvSpPr>
            <a:spLocks noGrp="1"/>
          </p:cNvSpPr>
          <p:nvPr>
            <p:ph type="ftr" sz="quarter" idx="11"/>
          </p:nvPr>
        </p:nvSpPr>
        <p:spPr/>
        <p:txBody>
          <a:bodyPr/>
          <a:lstStyle/>
          <a:p>
            <a:r>
              <a:rPr lang="en-US" sz="4000" dirty="0" smtClean="0"/>
              <a:t>2</a:t>
            </a:r>
            <a:endParaRPr lang="en-US" sz="4000" dirty="0"/>
          </a:p>
        </p:txBody>
      </p:sp>
      <p:sp>
        <p:nvSpPr>
          <p:cNvPr id="5" name="Action Button: Back or Previous 4">
            <a:hlinkClick r:id="" action="ppaction://hlinkshowjump?jump=previousslide" highlightClick="1">
              <a:snd r:embed="rId3" name="arrow.wav"/>
            </a:hlinkClick>
          </p:cNvPr>
          <p:cNvSpPr/>
          <p:nvPr/>
        </p:nvSpPr>
        <p:spPr>
          <a:xfrm>
            <a:off x="3352800" y="5943600"/>
            <a:ext cx="838200" cy="609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a:snd r:embed="rId3" name="arrow.wav"/>
            </a:hlinkClick>
          </p:cNvPr>
          <p:cNvSpPr/>
          <p:nvPr/>
        </p:nvSpPr>
        <p:spPr>
          <a:xfrm>
            <a:off x="4343400" y="5943600"/>
            <a:ext cx="838200" cy="6096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381000"/>
            <a:ext cx="7239000" cy="646331"/>
          </a:xfrm>
          <a:prstGeom prst="rect">
            <a:avLst/>
          </a:prstGeom>
          <a:noFill/>
        </p:spPr>
        <p:txBody>
          <a:bodyPr wrap="square" rtlCol="0">
            <a:spAutoFit/>
          </a:bodyPr>
          <a:lstStyle/>
          <a:p>
            <a:r>
              <a:rPr lang="en-US" dirty="0"/>
              <a:t>T</a:t>
            </a:r>
            <a:r>
              <a:rPr lang="en-US" dirty="0" smtClean="0"/>
              <a:t>here </a:t>
            </a:r>
            <a:r>
              <a:rPr lang="en-US" dirty="0"/>
              <a:t>are only </a:t>
            </a:r>
            <a:r>
              <a:rPr lang="en-US" b="1" u="sng" dirty="0"/>
              <a:t>two settings </a:t>
            </a:r>
            <a:r>
              <a:rPr lang="en-US" dirty="0"/>
              <a:t>in which an </a:t>
            </a:r>
            <a:r>
              <a:rPr lang="en-US" dirty="0" smtClean="0"/>
              <a:t>individual ( </a:t>
            </a:r>
            <a:r>
              <a:rPr lang="en-US" dirty="0"/>
              <a:t>child, teenager or </a:t>
            </a:r>
            <a:r>
              <a:rPr lang="en-US" dirty="0" smtClean="0"/>
              <a:t>adult)   </a:t>
            </a:r>
            <a:r>
              <a:rPr lang="en-US" dirty="0"/>
              <a:t>learn a second language: </a:t>
            </a:r>
          </a:p>
        </p:txBody>
      </p:sp>
      <p:sp>
        <p:nvSpPr>
          <p:cNvPr id="3" name="TextBox 2"/>
          <p:cNvSpPr txBox="1"/>
          <p:nvPr/>
        </p:nvSpPr>
        <p:spPr>
          <a:xfrm>
            <a:off x="457200" y="1524000"/>
            <a:ext cx="3200400" cy="1200329"/>
          </a:xfrm>
          <a:prstGeom prst="rect">
            <a:avLst/>
          </a:prstGeom>
          <a:noFill/>
        </p:spPr>
        <p:txBody>
          <a:bodyPr wrap="square" rtlCol="0">
            <a:spAutoFit/>
          </a:bodyPr>
          <a:lstStyle/>
          <a:p>
            <a:pPr algn="just"/>
            <a:r>
              <a:rPr lang="en-US" b="1" u="sng" dirty="0" smtClean="0">
                <a:solidFill>
                  <a:schemeClr val="accent2">
                    <a:lumMod val="20000"/>
                    <a:lumOff val="80000"/>
                  </a:schemeClr>
                </a:solidFill>
              </a:rPr>
              <a:t>They </a:t>
            </a:r>
            <a:r>
              <a:rPr lang="en-US" b="1" u="sng" dirty="0">
                <a:solidFill>
                  <a:schemeClr val="accent2">
                    <a:lumMod val="20000"/>
                    <a:lumOff val="80000"/>
                  </a:schemeClr>
                </a:solidFill>
              </a:rPr>
              <a:t>are either away from the language context, which makes them foreign language learners, </a:t>
            </a:r>
          </a:p>
        </p:txBody>
      </p:sp>
      <p:sp>
        <p:nvSpPr>
          <p:cNvPr id="4" name="TextBox 3"/>
          <p:cNvSpPr txBox="1"/>
          <p:nvPr/>
        </p:nvSpPr>
        <p:spPr>
          <a:xfrm>
            <a:off x="4800600" y="1524000"/>
            <a:ext cx="3657600" cy="923330"/>
          </a:xfrm>
          <a:prstGeom prst="rect">
            <a:avLst/>
          </a:prstGeom>
          <a:noFill/>
        </p:spPr>
        <p:txBody>
          <a:bodyPr wrap="square" rtlCol="0">
            <a:spAutoFit/>
          </a:bodyPr>
          <a:lstStyle/>
          <a:p>
            <a:pPr algn="just"/>
            <a:r>
              <a:rPr lang="en-US" b="1" u="sng" dirty="0" smtClean="0">
                <a:solidFill>
                  <a:schemeClr val="accent2">
                    <a:lumMod val="20000"/>
                    <a:lumOff val="80000"/>
                  </a:schemeClr>
                </a:solidFill>
              </a:rPr>
              <a:t>or  inserted in the foreign language setting, and that makes them second language learners. </a:t>
            </a:r>
            <a:endParaRPr lang="en-US" b="1" u="sng" dirty="0">
              <a:solidFill>
                <a:schemeClr val="accent2">
                  <a:lumMod val="20000"/>
                  <a:lumOff val="80000"/>
                </a:schemeClr>
              </a:solidFill>
            </a:endParaRPr>
          </a:p>
        </p:txBody>
      </p:sp>
      <p:sp>
        <p:nvSpPr>
          <p:cNvPr id="5" name="TextBox 4"/>
          <p:cNvSpPr txBox="1"/>
          <p:nvPr/>
        </p:nvSpPr>
        <p:spPr>
          <a:xfrm>
            <a:off x="609600" y="2819400"/>
            <a:ext cx="7772400" cy="2893100"/>
          </a:xfrm>
          <a:prstGeom prst="rect">
            <a:avLst/>
          </a:prstGeom>
          <a:noFill/>
        </p:spPr>
        <p:txBody>
          <a:bodyPr wrap="square" rtlCol="0">
            <a:spAutoFit/>
          </a:bodyPr>
          <a:lstStyle/>
          <a:p>
            <a:pPr algn="just"/>
            <a:r>
              <a:rPr lang="en-US" sz="1400" dirty="0"/>
              <a:t>Starting from the assumption that data for the research about the difference in which adult learners and children acquire a second language was taken from those individuals </a:t>
            </a:r>
            <a:r>
              <a:rPr lang="en-US" sz="1400" u="sng" dirty="0"/>
              <a:t>inserted in the language context</a:t>
            </a:r>
            <a:r>
              <a:rPr lang="en-US" sz="1400" dirty="0"/>
              <a:t>, immigrants, even if temporarily,  it  would be  erroneous to affirm that both parts were provided with  the very same chances of learning. As children go to school, receive   a minimum of 7 hours of ‘formal’ teaching, not to mention stimulus from long hours of exposure to their peers, usually English speakers, and with whom they need and long to communicate.  Again, and because of school, immigrant children spend less time with those who speak their language and consequently are less vulnerable to maintain contact with spoken and written forms of their native tongue. Adults, who immigrate, tend to maintain their social circle with those from the same background,   and consequently the proficiency of the new language </a:t>
            </a:r>
            <a:r>
              <a:rPr lang="en-US" sz="1400" dirty="0" smtClean="0"/>
              <a:t>becomes </a:t>
            </a:r>
            <a:r>
              <a:rPr lang="en-US" sz="1400" dirty="0"/>
              <a:t>even more difficult. Therefore, it is indeed a mistake to conjecture that given the same circumstances, young learners do better than adults in this field  – they are hardly given the same learning opportunities when it comes to learning a second language inserted in the language context.</a:t>
            </a:r>
          </a:p>
        </p:txBody>
      </p:sp>
      <p:sp>
        <p:nvSpPr>
          <p:cNvPr id="6" name="Footer Placeholder 5"/>
          <p:cNvSpPr>
            <a:spLocks noGrp="1"/>
          </p:cNvSpPr>
          <p:nvPr>
            <p:ph type="ftr" sz="quarter" idx="11"/>
          </p:nvPr>
        </p:nvSpPr>
        <p:spPr/>
        <p:txBody>
          <a:bodyPr/>
          <a:lstStyle/>
          <a:p>
            <a:r>
              <a:rPr lang="en-US" sz="4000" dirty="0" smtClean="0"/>
              <a:t>3</a:t>
            </a:r>
            <a:endParaRPr lang="en-US" sz="4000" dirty="0"/>
          </a:p>
        </p:txBody>
      </p:sp>
      <p:sp>
        <p:nvSpPr>
          <p:cNvPr id="7" name="Action Button: Back or Previous 6">
            <a:hlinkClick r:id="" action="ppaction://hlinkshowjump?jump=previousslide" highlightClick="1">
              <a:snd r:embed="rId3" name="arrow.wav"/>
            </a:hlinkClick>
          </p:cNvPr>
          <p:cNvSpPr/>
          <p:nvPr/>
        </p:nvSpPr>
        <p:spPr>
          <a:xfrm>
            <a:off x="3352800" y="5943600"/>
            <a:ext cx="838200" cy="609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Forward or Next 7">
            <a:hlinkClick r:id="" action="ppaction://hlinkshowjump?jump=nextslide" highlightClick="1">
              <a:snd r:embed="rId3" name="arrow.wav"/>
            </a:hlinkClick>
          </p:cNvPr>
          <p:cNvSpPr/>
          <p:nvPr/>
        </p:nvSpPr>
        <p:spPr>
          <a:xfrm>
            <a:off x="4343400" y="5943600"/>
            <a:ext cx="838200" cy="6096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609600"/>
            <a:ext cx="7467600" cy="5632311"/>
          </a:xfrm>
          <a:prstGeom prst="rect">
            <a:avLst/>
          </a:prstGeom>
          <a:noFill/>
        </p:spPr>
        <p:txBody>
          <a:bodyPr wrap="square" rtlCol="0">
            <a:spAutoFit/>
          </a:bodyPr>
          <a:lstStyle/>
          <a:p>
            <a:pPr algn="just">
              <a:buFont typeface="Wingdings" pitchFamily="2" charset="2"/>
              <a:buChar char="§"/>
            </a:pPr>
            <a:r>
              <a:rPr lang="en-US" dirty="0" smtClean="0"/>
              <a:t> The </a:t>
            </a:r>
            <a:r>
              <a:rPr lang="en-US" dirty="0"/>
              <a:t>greater majority of </a:t>
            </a:r>
            <a:r>
              <a:rPr lang="en-US" dirty="0" smtClean="0"/>
              <a:t>adults </a:t>
            </a:r>
            <a:r>
              <a:rPr lang="en-US" dirty="0"/>
              <a:t>, teenagers and children,  attempting to acquire a second language are not inserted in the language context,  but learners living in their very own native environment. </a:t>
            </a:r>
            <a:endParaRPr lang="en-US" dirty="0" smtClean="0"/>
          </a:p>
          <a:p>
            <a:pPr algn="just"/>
            <a:endParaRPr lang="en-US" dirty="0"/>
          </a:p>
          <a:p>
            <a:pPr algn="just">
              <a:buFont typeface="Wingdings" pitchFamily="2" charset="2"/>
              <a:buChar char="§"/>
            </a:pPr>
            <a:r>
              <a:rPr lang="en-US" dirty="0" smtClean="0"/>
              <a:t> These learners </a:t>
            </a:r>
            <a:r>
              <a:rPr lang="en-US" dirty="0"/>
              <a:t>long to </a:t>
            </a:r>
            <a:r>
              <a:rPr lang="en-US" dirty="0" smtClean="0"/>
              <a:t>become skilled at </a:t>
            </a:r>
            <a:r>
              <a:rPr lang="en-US" dirty="0"/>
              <a:t>another language for </a:t>
            </a:r>
            <a:r>
              <a:rPr lang="en-US" dirty="0" smtClean="0"/>
              <a:t>reasons </a:t>
            </a:r>
            <a:r>
              <a:rPr lang="en-US" dirty="0"/>
              <a:t>that vary from professional need, to personal fulfillment, social pressure, desire to travel and so on. </a:t>
            </a:r>
            <a:r>
              <a:rPr lang="en-US" dirty="0" smtClean="0"/>
              <a:t>Under </a:t>
            </a:r>
            <a:r>
              <a:rPr lang="en-US" dirty="0"/>
              <a:t>such circumstances, without the need to communicate with peers and without long hours of exposure to language, would children still demonstrate more dexterity when learning a second language over adult learners? What would be a child motivation to study a second language in this condition? Possibly not an intrinsic one. </a:t>
            </a:r>
            <a:endParaRPr lang="en-US" dirty="0" smtClean="0"/>
          </a:p>
          <a:p>
            <a:pPr algn="just"/>
            <a:endParaRPr lang="en-US" dirty="0"/>
          </a:p>
          <a:p>
            <a:pPr algn="just">
              <a:buFont typeface="Wingdings" pitchFamily="2" charset="2"/>
              <a:buChar char="§"/>
            </a:pPr>
            <a:r>
              <a:rPr lang="en-US" dirty="0" smtClean="0"/>
              <a:t>  Therefore</a:t>
            </a:r>
            <a:r>
              <a:rPr lang="en-US" dirty="0"/>
              <a:t>, one can deduce that any type of assertion about the superiority of young learners over mature ones in second language acquisition is a possible variation of the Critical Period </a:t>
            </a:r>
            <a:r>
              <a:rPr lang="en-US" dirty="0" smtClean="0"/>
              <a:t>proposed </a:t>
            </a:r>
            <a:r>
              <a:rPr lang="en-US" dirty="0"/>
              <a:t>by the linguistic </a:t>
            </a:r>
            <a:r>
              <a:rPr lang="en-US" i="1" dirty="0"/>
              <a:t>Eric </a:t>
            </a:r>
            <a:r>
              <a:rPr lang="en-US" i="1" dirty="0" err="1"/>
              <a:t>Lenneberg</a:t>
            </a:r>
            <a:r>
              <a:rPr lang="en-US" i="1" dirty="0"/>
              <a:t>, </a:t>
            </a:r>
            <a:r>
              <a:rPr lang="en-US" dirty="0"/>
              <a:t>who</a:t>
            </a:r>
            <a:r>
              <a:rPr lang="en-US" i="1" dirty="0"/>
              <a:t> </a:t>
            </a:r>
            <a:r>
              <a:rPr lang="en-US" dirty="0"/>
              <a:t> alleges that “the first few years of life constitute the time during which language develops readily and after which (sometime between age 5 and </a:t>
            </a:r>
            <a:r>
              <a:rPr lang="en-US" b="1" dirty="0"/>
              <a:t>puberty</a:t>
            </a:r>
            <a:r>
              <a:rPr lang="en-US" dirty="0"/>
              <a:t>) language acquisition is much more difficult and ultimately less successful.”</a:t>
            </a:r>
          </a:p>
          <a:p>
            <a:endParaRPr lang="en-US" dirty="0"/>
          </a:p>
        </p:txBody>
      </p:sp>
      <p:sp>
        <p:nvSpPr>
          <p:cNvPr id="3" name="TextBox 2"/>
          <p:cNvSpPr txBox="1"/>
          <p:nvPr/>
        </p:nvSpPr>
        <p:spPr>
          <a:xfrm>
            <a:off x="609600" y="228600"/>
            <a:ext cx="7467600" cy="369332"/>
          </a:xfrm>
          <a:prstGeom prst="rect">
            <a:avLst/>
          </a:prstGeom>
          <a:noFill/>
        </p:spPr>
        <p:txBody>
          <a:bodyPr wrap="square" rtlCol="0">
            <a:spAutoFit/>
          </a:bodyPr>
          <a:lstStyle/>
          <a:p>
            <a:r>
              <a:rPr lang="en-US" dirty="0" smtClean="0">
                <a:solidFill>
                  <a:srgbClr val="FF0000"/>
                </a:solidFill>
              </a:rPr>
              <a:t>IMPORTANT CONSIDERATIONS:</a:t>
            </a:r>
            <a:endParaRPr lang="en-US" dirty="0">
              <a:solidFill>
                <a:srgbClr val="FF0000"/>
              </a:solidFill>
            </a:endParaRPr>
          </a:p>
        </p:txBody>
      </p:sp>
      <p:sp>
        <p:nvSpPr>
          <p:cNvPr id="4" name="Footer Placeholder 3"/>
          <p:cNvSpPr>
            <a:spLocks noGrp="1"/>
          </p:cNvSpPr>
          <p:nvPr>
            <p:ph type="ftr" sz="quarter" idx="11"/>
          </p:nvPr>
        </p:nvSpPr>
        <p:spPr/>
        <p:txBody>
          <a:bodyPr/>
          <a:lstStyle/>
          <a:p>
            <a:r>
              <a:rPr lang="en-US" sz="4000" dirty="0" smtClean="0"/>
              <a:t>4</a:t>
            </a:r>
            <a:endParaRPr lang="en-US" sz="4000" dirty="0"/>
          </a:p>
        </p:txBody>
      </p:sp>
      <p:sp>
        <p:nvSpPr>
          <p:cNvPr id="5" name="Action Button: Back or Previous 4">
            <a:hlinkClick r:id="" action="ppaction://hlinkshowjump?jump=previousslide" highlightClick="1">
              <a:snd r:embed="rId3" name="arrow.wav"/>
            </a:hlinkClick>
          </p:cNvPr>
          <p:cNvSpPr/>
          <p:nvPr/>
        </p:nvSpPr>
        <p:spPr>
          <a:xfrm>
            <a:off x="3352800" y="5943600"/>
            <a:ext cx="838200" cy="609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a:snd r:embed="rId3" name="arrow.wav"/>
            </a:hlinkClick>
          </p:cNvPr>
          <p:cNvSpPr/>
          <p:nvPr/>
        </p:nvSpPr>
        <p:spPr>
          <a:xfrm>
            <a:off x="4343400" y="5943600"/>
            <a:ext cx="838200" cy="6096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457200"/>
            <a:ext cx="6705600" cy="5632311"/>
          </a:xfrm>
          <a:prstGeom prst="rect">
            <a:avLst/>
          </a:prstGeom>
          <a:noFill/>
        </p:spPr>
        <p:txBody>
          <a:bodyPr wrap="square" rtlCol="0">
            <a:spAutoFit/>
          </a:bodyPr>
          <a:lstStyle/>
          <a:p>
            <a:pPr algn="ctr"/>
            <a:r>
              <a:rPr lang="en-US" dirty="0" smtClean="0">
                <a:solidFill>
                  <a:schemeClr val="accent2">
                    <a:lumMod val="20000"/>
                    <a:lumOff val="80000"/>
                  </a:schemeClr>
                </a:solidFill>
              </a:rPr>
              <a:t>LEARNING A LANGUAGE AWAY FROM LANGUAGE CONTEXT – WHAT GIVES THE ADULT LEARNER A BETTER CHANCE OF SUCCESS OVER YOUNG STUDENTS?</a:t>
            </a:r>
            <a:endParaRPr lang="en-US" dirty="0"/>
          </a:p>
          <a:p>
            <a:pPr algn="ctr"/>
            <a:endParaRPr lang="en-US" dirty="0"/>
          </a:p>
          <a:p>
            <a:pPr algn="ctr">
              <a:buFont typeface="Wingdings" pitchFamily="2" charset="2"/>
              <a:buChar char="§"/>
            </a:pPr>
            <a:endParaRPr lang="en-US" dirty="0" smtClean="0"/>
          </a:p>
          <a:p>
            <a:pPr algn="ctr">
              <a:buFont typeface="Wingdings" pitchFamily="2" charset="2"/>
              <a:buChar char="§"/>
            </a:pPr>
            <a:endParaRPr lang="en-US" dirty="0"/>
          </a:p>
          <a:p>
            <a:pPr>
              <a:buFont typeface="Wingdings" pitchFamily="2" charset="2"/>
              <a:buChar char="§"/>
            </a:pPr>
            <a:r>
              <a:rPr lang="en-US" dirty="0" smtClean="0"/>
              <a:t>ADULT LEARNERS ARE INTRINSICALY MOTIVATED, AND EVEN WHEN EXTRINSICALLY MOTIVATED, THEY ARE GOAL ORIENTED;</a:t>
            </a:r>
          </a:p>
          <a:p>
            <a:pPr>
              <a:buFont typeface="Wingdings" pitchFamily="2" charset="2"/>
              <a:buChar char="§"/>
            </a:pPr>
            <a:endParaRPr lang="en-US" dirty="0" smtClean="0"/>
          </a:p>
          <a:p>
            <a:pPr>
              <a:buFont typeface="Wingdings" pitchFamily="2" charset="2"/>
              <a:buChar char="§"/>
            </a:pPr>
            <a:r>
              <a:rPr lang="en-US" dirty="0" smtClean="0"/>
              <a:t>THEY  GUIDE THEIR LEARNING/ SEARCH FOR IT;</a:t>
            </a:r>
          </a:p>
          <a:p>
            <a:pPr>
              <a:buFont typeface="Wingdings" pitchFamily="2" charset="2"/>
              <a:buChar char="§"/>
            </a:pPr>
            <a:endParaRPr lang="en-US" dirty="0" smtClean="0"/>
          </a:p>
          <a:p>
            <a:pPr>
              <a:buFont typeface="Wingdings" pitchFamily="2" charset="2"/>
              <a:buChar char="§"/>
            </a:pPr>
            <a:r>
              <a:rPr lang="en-US" dirty="0" smtClean="0"/>
              <a:t>THE KNOWLEDGE ONE HAS ABOUT HIS/HER OWN NATIVE LANGUAGE ONLY CONTRIBUTES TO THE DEVELOPMENT OF LEARNING  ANOTHER ONE;</a:t>
            </a:r>
          </a:p>
          <a:p>
            <a:pPr>
              <a:buFont typeface="Wingdings" pitchFamily="2" charset="2"/>
              <a:buChar char="§"/>
            </a:pPr>
            <a:endParaRPr lang="en-US" dirty="0" smtClean="0"/>
          </a:p>
          <a:p>
            <a:pPr>
              <a:buFont typeface="Wingdings" pitchFamily="2" charset="2"/>
              <a:buChar char="§"/>
            </a:pPr>
            <a:r>
              <a:rPr lang="en-US" dirty="0" smtClean="0"/>
              <a:t> CAPACITY  TO DEVELOP  LEARNING FROM  MOST ABSTRACT EXPERIENCES.</a:t>
            </a:r>
          </a:p>
          <a:p>
            <a:pPr algn="ctr"/>
            <a:endParaRPr lang="en-US" dirty="0"/>
          </a:p>
          <a:p>
            <a:pPr algn="ctr"/>
            <a:endParaRPr lang="en-US" dirty="0" smtClean="0"/>
          </a:p>
          <a:p>
            <a:pPr algn="ctr"/>
            <a:endParaRPr lang="en-US" dirty="0"/>
          </a:p>
        </p:txBody>
      </p:sp>
      <p:sp>
        <p:nvSpPr>
          <p:cNvPr id="4" name="Footer Placeholder 3"/>
          <p:cNvSpPr>
            <a:spLocks noGrp="1"/>
          </p:cNvSpPr>
          <p:nvPr>
            <p:ph type="ftr" sz="quarter" idx="11"/>
          </p:nvPr>
        </p:nvSpPr>
        <p:spPr/>
        <p:txBody>
          <a:bodyPr/>
          <a:lstStyle/>
          <a:p>
            <a:r>
              <a:rPr lang="en-US" sz="4000" dirty="0" smtClean="0"/>
              <a:t>5</a:t>
            </a:r>
            <a:endParaRPr lang="en-US" sz="4000" dirty="0"/>
          </a:p>
        </p:txBody>
      </p:sp>
      <p:sp>
        <p:nvSpPr>
          <p:cNvPr id="5" name="Action Button: Back or Previous 4">
            <a:hlinkClick r:id="" action="ppaction://hlinkshowjump?jump=previousslide" highlightClick="1">
              <a:snd r:embed="rId3" name="arrow.wav"/>
            </a:hlinkClick>
          </p:cNvPr>
          <p:cNvSpPr/>
          <p:nvPr/>
        </p:nvSpPr>
        <p:spPr>
          <a:xfrm>
            <a:off x="3352800" y="5943600"/>
            <a:ext cx="838200" cy="609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a:snd r:embed="rId3" name="arrow.wav"/>
            </a:hlinkClick>
          </p:cNvPr>
          <p:cNvSpPr/>
          <p:nvPr/>
        </p:nvSpPr>
        <p:spPr>
          <a:xfrm>
            <a:off x="4343400" y="5943600"/>
            <a:ext cx="838200" cy="6096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304801"/>
            <a:ext cx="7162800" cy="6186309"/>
          </a:xfrm>
          <a:prstGeom prst="rect">
            <a:avLst/>
          </a:prstGeom>
          <a:noFill/>
        </p:spPr>
        <p:txBody>
          <a:bodyPr wrap="square" rtlCol="0">
            <a:spAutoFit/>
          </a:bodyPr>
          <a:lstStyle/>
          <a:p>
            <a:pPr algn="just"/>
            <a:r>
              <a:rPr lang="en-US" dirty="0" smtClean="0">
                <a:solidFill>
                  <a:schemeClr val="accent3"/>
                </a:solidFill>
              </a:rPr>
              <a:t>Walsh and Diller proposed that adult learners do seem to acquire a second language in a distinct way children do. They argue that the more mature the adult learner ,  the stronger the learning potential  over  younger  </a:t>
            </a:r>
          </a:p>
          <a:p>
            <a:r>
              <a:rPr lang="en-US" dirty="0" smtClean="0">
                <a:solidFill>
                  <a:schemeClr val="accent3"/>
                </a:solidFill>
              </a:rPr>
              <a:t>learners, "in important respects adults have superior language learning capabilities.“ </a:t>
            </a:r>
          </a:p>
          <a:p>
            <a:pPr algn="just"/>
            <a:r>
              <a:rPr lang="en-US" dirty="0" smtClean="0">
                <a:solidFill>
                  <a:schemeClr val="accent3"/>
                </a:solidFill>
              </a:rPr>
              <a:t>According to such research , the more understanding and knowledge a learner has about his/her own language, the easier it will be to acquire a second one. That theory corroborates with another popular belief that after the acquisition of the first second language, it becomes less difficult to acquire others. </a:t>
            </a:r>
          </a:p>
          <a:p>
            <a:pPr algn="just"/>
            <a:endParaRPr lang="en-US" dirty="0" smtClean="0">
              <a:solidFill>
                <a:schemeClr val="accent3"/>
              </a:solidFill>
            </a:endParaRPr>
          </a:p>
          <a:p>
            <a:pPr algn="just"/>
            <a:r>
              <a:rPr lang="en-US" dirty="0" smtClean="0">
                <a:solidFill>
                  <a:schemeClr val="accent2">
                    <a:lumMod val="20000"/>
                    <a:lumOff val="80000"/>
                  </a:schemeClr>
                </a:solidFill>
              </a:rPr>
              <a:t>If that is true then the adult learner, who do most likely possess a clearer understanding of linguistic aspects such as grammar and semantics, usually improved with time, can benefit from  a more accurate and sensitive development of new language structures. So, the knowledge one has about his/her own native language only contributes to the development of learning another. If one allies to that adults’ innate ability (Malcolm Knowles’ theory) to self- direct their learning process, mature learners might indeed have a higher chance of success when attempting to acquire a second language if compared to young learners, if under the same conditions.  </a:t>
            </a:r>
          </a:p>
          <a:p>
            <a:pPr algn="just"/>
            <a:endParaRPr lang="en-US" dirty="0">
              <a:solidFill>
                <a:schemeClr val="accent3"/>
              </a:solidFill>
            </a:endParaRPr>
          </a:p>
        </p:txBody>
      </p:sp>
      <p:sp>
        <p:nvSpPr>
          <p:cNvPr id="4" name="Footer Placeholder 3"/>
          <p:cNvSpPr>
            <a:spLocks noGrp="1"/>
          </p:cNvSpPr>
          <p:nvPr>
            <p:ph type="ftr" sz="quarter" idx="11"/>
          </p:nvPr>
        </p:nvSpPr>
        <p:spPr>
          <a:xfrm>
            <a:off x="914400" y="6492875"/>
            <a:ext cx="5562600" cy="365125"/>
          </a:xfrm>
        </p:spPr>
        <p:txBody>
          <a:bodyPr/>
          <a:lstStyle/>
          <a:p>
            <a:r>
              <a:rPr lang="en-US" sz="4000" dirty="0" smtClean="0"/>
              <a:t>6</a:t>
            </a:r>
            <a:endParaRPr lang="en-US" sz="4000" dirty="0"/>
          </a:p>
        </p:txBody>
      </p:sp>
      <p:sp>
        <p:nvSpPr>
          <p:cNvPr id="5" name="Action Button: Back or Previous 4">
            <a:hlinkClick r:id="" action="ppaction://hlinkshowjump?jump=previousslide" highlightClick="1">
              <a:snd r:embed="rId3" name="arrow.wav"/>
            </a:hlinkClick>
          </p:cNvPr>
          <p:cNvSpPr/>
          <p:nvPr/>
        </p:nvSpPr>
        <p:spPr>
          <a:xfrm>
            <a:off x="3352800" y="5943600"/>
            <a:ext cx="838200" cy="609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a:snd r:embed="rId3" name="arrow.wav"/>
            </a:hlinkClick>
          </p:cNvPr>
          <p:cNvSpPr/>
          <p:nvPr/>
        </p:nvSpPr>
        <p:spPr>
          <a:xfrm>
            <a:off x="4343400" y="5943600"/>
            <a:ext cx="838200" cy="6096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0" y="1295400"/>
            <a:ext cx="8229600" cy="3416320"/>
          </a:xfrm>
          <a:prstGeom prst="rect">
            <a:avLst/>
          </a:prstGeom>
          <a:noFill/>
        </p:spPr>
        <p:txBody>
          <a:bodyPr wrap="square" rtlCol="0">
            <a:spAutoFit/>
          </a:bodyPr>
          <a:lstStyle/>
          <a:p>
            <a:pPr algn="just">
              <a:buFont typeface="Wingdings" pitchFamily="2" charset="2"/>
              <a:buChar char="§"/>
            </a:pPr>
            <a:r>
              <a:rPr lang="en-US" dirty="0" smtClean="0"/>
              <a:t> Records demonstrate that, in the year 2.000 there were approximately 750 million English as Foreign Language speakers, people who utilize English </a:t>
            </a:r>
            <a:r>
              <a:rPr lang="en-US" b="1" u="sng" dirty="0" smtClean="0"/>
              <a:t>occasionally</a:t>
            </a:r>
            <a:r>
              <a:rPr lang="en-US" dirty="0" smtClean="0"/>
              <a:t> for commerce or enjoyment, against 375 million English as Second Language speakers, who use the language on a daily basis.</a:t>
            </a:r>
          </a:p>
          <a:p>
            <a:pPr algn="just"/>
            <a:endParaRPr lang="en-US" dirty="0" smtClean="0"/>
          </a:p>
          <a:p>
            <a:pPr algn="just"/>
            <a:endParaRPr lang="en-US" dirty="0" smtClean="0"/>
          </a:p>
          <a:p>
            <a:pPr algn="just">
              <a:buFont typeface="Wingdings" pitchFamily="2" charset="2"/>
              <a:buChar char="§"/>
            </a:pPr>
            <a:r>
              <a:rPr lang="en-US" dirty="0" smtClean="0"/>
              <a:t> Most theories about language acquisition, especially the ones tending to advocate around the advantage of young learners over mature ones are  based on learners who experience language immersion (immigrants mostly), and from that point, supposedly given the same opportunities to learn. However, the great majority of foreign language learners are not inserted in the language context as data shows. </a:t>
            </a:r>
          </a:p>
          <a:p>
            <a:endParaRPr lang="en-US" dirty="0"/>
          </a:p>
        </p:txBody>
      </p:sp>
      <p:sp>
        <p:nvSpPr>
          <p:cNvPr id="6" name="TextBox 5"/>
          <p:cNvSpPr txBox="1"/>
          <p:nvPr/>
        </p:nvSpPr>
        <p:spPr>
          <a:xfrm>
            <a:off x="533400" y="152400"/>
            <a:ext cx="6858000" cy="381000"/>
          </a:xfrm>
          <a:prstGeom prst="rect">
            <a:avLst/>
          </a:prstGeom>
          <a:noFill/>
        </p:spPr>
        <p:txBody>
          <a:bodyPr wrap="square" rtlCol="0">
            <a:spAutoFit/>
          </a:bodyPr>
          <a:lstStyle/>
          <a:p>
            <a:r>
              <a:rPr lang="en-US" dirty="0" smtClean="0">
                <a:solidFill>
                  <a:srgbClr val="FF0000"/>
                </a:solidFill>
              </a:rPr>
              <a:t>IMPORTANT COSIDERATIONS:</a:t>
            </a:r>
            <a:endParaRPr lang="en-US" dirty="0">
              <a:solidFill>
                <a:srgbClr val="FF0000"/>
              </a:solidFill>
            </a:endParaRPr>
          </a:p>
        </p:txBody>
      </p:sp>
      <p:sp>
        <p:nvSpPr>
          <p:cNvPr id="4" name="Footer Placeholder 3"/>
          <p:cNvSpPr>
            <a:spLocks noGrp="1"/>
          </p:cNvSpPr>
          <p:nvPr>
            <p:ph type="ftr" sz="quarter" idx="11"/>
          </p:nvPr>
        </p:nvSpPr>
        <p:spPr/>
        <p:txBody>
          <a:bodyPr/>
          <a:lstStyle/>
          <a:p>
            <a:r>
              <a:rPr lang="en-US" sz="4000" dirty="0" smtClean="0"/>
              <a:t>7</a:t>
            </a:r>
            <a:endParaRPr lang="en-US" sz="4000" dirty="0"/>
          </a:p>
        </p:txBody>
      </p:sp>
      <p:sp>
        <p:nvSpPr>
          <p:cNvPr id="5" name="Action Button: Back or Previous 4">
            <a:hlinkClick r:id="" action="ppaction://hlinkshowjump?jump=previousslide" highlightClick="1">
              <a:snd r:embed="rId3" name="arrow.wav"/>
            </a:hlinkClick>
          </p:cNvPr>
          <p:cNvSpPr/>
          <p:nvPr/>
        </p:nvSpPr>
        <p:spPr>
          <a:xfrm>
            <a:off x="3352800" y="5943600"/>
            <a:ext cx="838200" cy="609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Forward or Next 6">
            <a:hlinkClick r:id="" action="ppaction://hlinkshowjump?jump=nextslide" highlightClick="1">
              <a:snd r:embed="rId3" name="arrow.wav"/>
            </a:hlinkClick>
          </p:cNvPr>
          <p:cNvSpPr/>
          <p:nvPr/>
        </p:nvSpPr>
        <p:spPr>
          <a:xfrm>
            <a:off x="4343400" y="5943600"/>
            <a:ext cx="838200" cy="6096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228600"/>
            <a:ext cx="7391400" cy="646331"/>
          </a:xfrm>
          <a:prstGeom prst="rect">
            <a:avLst/>
          </a:prstGeom>
          <a:noFill/>
        </p:spPr>
        <p:txBody>
          <a:bodyPr wrap="square" rtlCol="0">
            <a:spAutoFit/>
          </a:bodyPr>
          <a:lstStyle/>
          <a:p>
            <a:r>
              <a:rPr lang="en-US" dirty="0" smtClean="0">
                <a:solidFill>
                  <a:srgbClr val="FF0000"/>
                </a:solidFill>
              </a:rPr>
              <a:t>WHY SOME LEARNERS ACQUIRE A SECOND LANGUAGE WITH MORE DEXTERITY THAN OTHERS?</a:t>
            </a:r>
            <a:endParaRPr lang="en-US" dirty="0">
              <a:solidFill>
                <a:srgbClr val="FF0000"/>
              </a:solidFill>
            </a:endParaRPr>
          </a:p>
        </p:txBody>
      </p:sp>
      <p:sp>
        <p:nvSpPr>
          <p:cNvPr id="3" name="TextBox 2"/>
          <p:cNvSpPr txBox="1"/>
          <p:nvPr/>
        </p:nvSpPr>
        <p:spPr>
          <a:xfrm>
            <a:off x="762000" y="1371600"/>
            <a:ext cx="7620000" cy="3139321"/>
          </a:xfrm>
          <a:prstGeom prst="rect">
            <a:avLst/>
          </a:prstGeom>
          <a:noFill/>
        </p:spPr>
        <p:txBody>
          <a:bodyPr wrap="square" rtlCol="0">
            <a:spAutoFit/>
          </a:bodyPr>
          <a:lstStyle/>
          <a:p>
            <a:pPr algn="just"/>
            <a:r>
              <a:rPr lang="en-US" dirty="0" smtClean="0"/>
              <a:t>Howard Gardner's multiple intelligences theory would explain such phenomenon by implying that “t</a:t>
            </a:r>
            <a:r>
              <a:rPr lang="en-US" i="1" dirty="0" smtClean="0"/>
              <a:t>he Linguistic Intelligence</a:t>
            </a:r>
            <a:r>
              <a:rPr lang="en-US" dirty="0" smtClean="0"/>
              <a:t> involves sensitivity to spoken and written language, the ability to learn languages, and the capacity to use language to accomplish certain goals. This intelligence includes the ability to effectively use language to express oneself rhetorically or poetically; and language as a means to remember information.” </a:t>
            </a:r>
          </a:p>
          <a:p>
            <a:pPr algn="just"/>
            <a:endParaRPr lang="en-US" dirty="0" smtClean="0"/>
          </a:p>
          <a:p>
            <a:pPr algn="just"/>
            <a:r>
              <a:rPr lang="en-US" dirty="0" smtClean="0"/>
              <a:t>It would be more accurate to infer that learning a foreign language will be more difficult or easier depending basically on individuals’ intelligence predisposition to such practice, and not to the period in life in which one starts learning it.   </a:t>
            </a:r>
          </a:p>
          <a:p>
            <a:endParaRPr lang="en-US" dirty="0"/>
          </a:p>
        </p:txBody>
      </p:sp>
      <p:sp>
        <p:nvSpPr>
          <p:cNvPr id="4" name="Footer Placeholder 3"/>
          <p:cNvSpPr>
            <a:spLocks noGrp="1"/>
          </p:cNvSpPr>
          <p:nvPr>
            <p:ph type="ftr" sz="quarter" idx="11"/>
          </p:nvPr>
        </p:nvSpPr>
        <p:spPr/>
        <p:txBody>
          <a:bodyPr/>
          <a:lstStyle/>
          <a:p>
            <a:r>
              <a:rPr lang="en-US" sz="4000" dirty="0" smtClean="0"/>
              <a:t>8</a:t>
            </a:r>
            <a:endParaRPr lang="en-US" sz="4000" dirty="0"/>
          </a:p>
        </p:txBody>
      </p:sp>
      <p:sp>
        <p:nvSpPr>
          <p:cNvPr id="5" name="Action Button: Back or Previous 4">
            <a:hlinkClick r:id="" action="ppaction://hlinkshowjump?jump=previousslide" highlightClick="1">
              <a:snd r:embed="rId3" name="arrow.wav"/>
            </a:hlinkClick>
          </p:cNvPr>
          <p:cNvSpPr/>
          <p:nvPr/>
        </p:nvSpPr>
        <p:spPr>
          <a:xfrm>
            <a:off x="3352800" y="5943600"/>
            <a:ext cx="838200" cy="609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a:snd r:embed="rId3" name="arrow.wav"/>
            </a:hlinkClick>
          </p:cNvPr>
          <p:cNvSpPr/>
          <p:nvPr/>
        </p:nvSpPr>
        <p:spPr>
          <a:xfrm>
            <a:off x="4343400" y="5943600"/>
            <a:ext cx="838200" cy="6096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200</TotalTime>
  <Words>1348</Words>
  <Application>Microsoft Office PowerPoint</Application>
  <PresentationFormat>On-screen Show (4:3)</PresentationFormat>
  <Paragraphs>87</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Metro</vt:lpstr>
      <vt:lpstr>FOREIGN LANGUAGE ACQUISITION  BY THE ADULT LEARNER</vt:lpstr>
      <vt:lpstr>WHY TALK ABOUT SECOND LANGUAGE ACQUISITION?</vt:lpstr>
      <vt:lpstr>IMPORTANT POINTS</vt:lpstr>
      <vt:lpstr>Slide 4</vt:lpstr>
      <vt:lpstr>Slide 5</vt:lpstr>
      <vt:lpstr>Slide 6</vt:lpstr>
      <vt:lpstr>Slide 7</vt:lpstr>
      <vt:lpstr>Slide 8</vt:lpstr>
      <vt:lpstr>Slide 9</vt:lpstr>
      <vt:lpstr>FINAL THOUGHTS:</vt:lpstr>
      <vt:lpstr>Slide 11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FOREIGN LANGUAGE ACQUISITION  BY THE ADULT LEARNER</dc:title>
  <dc:creator>Dutra Desktop</dc:creator>
  <cp:lastModifiedBy>Dutra Desktop</cp:lastModifiedBy>
  <cp:revision>47</cp:revision>
  <dcterms:created xsi:type="dcterms:W3CDTF">2009-09-24T20:19:43Z</dcterms:created>
  <dcterms:modified xsi:type="dcterms:W3CDTF">2011-03-10T20:57:19Z</dcterms:modified>
</cp:coreProperties>
</file>